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2" r:id="rId3"/>
    <p:sldId id="328" r:id="rId4"/>
    <p:sldId id="339" r:id="rId5"/>
    <p:sldId id="340" r:id="rId6"/>
    <p:sldId id="353" r:id="rId7"/>
    <p:sldId id="335" r:id="rId8"/>
    <p:sldId id="329" r:id="rId9"/>
    <p:sldId id="315" r:id="rId10"/>
    <p:sldId id="320" r:id="rId11"/>
    <p:sldId id="342" r:id="rId12"/>
    <p:sldId id="331" r:id="rId13"/>
    <p:sldId id="345" r:id="rId14"/>
    <p:sldId id="344" r:id="rId15"/>
    <p:sldId id="330" r:id="rId16"/>
    <p:sldId id="343" r:id="rId17"/>
    <p:sldId id="351" r:id="rId18"/>
    <p:sldId id="336" r:id="rId19"/>
    <p:sldId id="337" r:id="rId20"/>
    <p:sldId id="346" r:id="rId21"/>
    <p:sldId id="35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298351377952752E-2"/>
          <c:y val="0.11286927209219537"/>
          <c:w val="0.92251414862204728"/>
          <c:h val="0.737933702144826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제목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화장품</c:v>
                </c:pt>
                <c:pt idx="1">
                  <c:v>패션</c:v>
                </c:pt>
                <c:pt idx="2">
                  <c:v>인테리어</c:v>
                </c:pt>
                <c:pt idx="3">
                  <c:v>엔터테이먼트</c:v>
                </c:pt>
                <c:pt idx="4">
                  <c:v>육아</c:v>
                </c:pt>
                <c:pt idx="5">
                  <c:v>자동차</c:v>
                </c:pt>
                <c:pt idx="6">
                  <c:v>헬스,피트니스</c:v>
                </c:pt>
                <c:pt idx="7">
                  <c:v>반려동물</c:v>
                </c:pt>
                <c:pt idx="8">
                  <c:v>요리,음식</c:v>
                </c:pt>
                <c:pt idx="9">
                  <c:v>여행아웃도어</c:v>
                </c:pt>
                <c:pt idx="10">
                  <c:v>IT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100</c:v>
                </c:pt>
                <c:pt idx="1">
                  <c:v>90.47</c:v>
                </c:pt>
                <c:pt idx="2">
                  <c:v>100</c:v>
                </c:pt>
                <c:pt idx="3">
                  <c:v>80</c:v>
                </c:pt>
                <c:pt idx="4">
                  <c:v>83.33</c:v>
                </c:pt>
                <c:pt idx="5">
                  <c:v>90</c:v>
                </c:pt>
                <c:pt idx="6">
                  <c:v>60</c:v>
                </c:pt>
                <c:pt idx="7">
                  <c:v>66.66</c:v>
                </c:pt>
                <c:pt idx="8">
                  <c:v>76.92</c:v>
                </c:pt>
                <c:pt idx="9">
                  <c:v>75</c:v>
                </c:pt>
                <c:pt idx="1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0-443C-BB97-DAE21DD650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태그데이터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화장품</c:v>
                </c:pt>
                <c:pt idx="1">
                  <c:v>패션</c:v>
                </c:pt>
                <c:pt idx="2">
                  <c:v>인테리어</c:v>
                </c:pt>
                <c:pt idx="3">
                  <c:v>엔터테이먼트</c:v>
                </c:pt>
                <c:pt idx="4">
                  <c:v>육아</c:v>
                </c:pt>
                <c:pt idx="5">
                  <c:v>자동차</c:v>
                </c:pt>
                <c:pt idx="6">
                  <c:v>헬스,피트니스</c:v>
                </c:pt>
                <c:pt idx="7">
                  <c:v>반려동물</c:v>
                </c:pt>
                <c:pt idx="8">
                  <c:v>요리,음식</c:v>
                </c:pt>
                <c:pt idx="9">
                  <c:v>여행아웃도어</c:v>
                </c:pt>
                <c:pt idx="10">
                  <c:v>IT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100</c:v>
                </c:pt>
                <c:pt idx="1">
                  <c:v>94.44</c:v>
                </c:pt>
                <c:pt idx="2">
                  <c:v>85.71</c:v>
                </c:pt>
                <c:pt idx="3">
                  <c:v>25</c:v>
                </c:pt>
                <c:pt idx="4">
                  <c:v>80</c:v>
                </c:pt>
                <c:pt idx="5">
                  <c:v>80</c:v>
                </c:pt>
                <c:pt idx="6">
                  <c:v>60</c:v>
                </c:pt>
                <c:pt idx="7">
                  <c:v>100</c:v>
                </c:pt>
                <c:pt idx="8">
                  <c:v>73.069999999999993</c:v>
                </c:pt>
                <c:pt idx="9">
                  <c:v>81.25</c:v>
                </c:pt>
                <c:pt idx="1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70-443C-BB97-DAE21DD650D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517283231"/>
        <c:axId val="1517283647"/>
      </c:barChart>
      <c:catAx>
        <c:axId val="15172832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7283647"/>
        <c:crosses val="autoZero"/>
        <c:auto val="1"/>
        <c:lblAlgn val="ctr"/>
        <c:lblOffset val="100"/>
        <c:noMultiLvlLbl val="0"/>
      </c:catAx>
      <c:valAx>
        <c:axId val="1517283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1728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81D79-B006-4419-8C16-C42CDE18FA2E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AE517-4B6D-4C7A-9852-31BC65ACC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40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00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3619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363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422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045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842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335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1E0A1-4540-8940-63E2-EFFBD43E5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EED830-F89E-5B49-B05A-0977D5673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F3DEC2-6706-8349-C26B-8E692BE2B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158FE3-F0C5-E0D5-30BA-6F0B42A86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0AB57-B007-6DB9-9A5F-46DB938BA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9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CF767-6B3F-230B-16C9-D2857A3A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60FDAB-3AE1-4E28-09A7-FE47F142B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3A432F-06A1-AB41-5A7F-EA0E3221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461B4-F918-581D-AB0E-C9D50A46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4DF7E-4E39-1060-FA17-B8335DAB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06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6EEDA5-18C9-F502-D2B3-FC72DDEFF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E189EE-9635-46D6-3193-63557421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DB5089-1080-9756-8A72-EE462CD2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861DE-6956-5F63-7FCC-01D4BDDC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0497D-57B4-6997-2165-5F01DBBF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533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9600" y="5993081"/>
            <a:ext cx="10972800" cy="302896"/>
          </a:xfrm>
          <a:prstGeom prst="rect">
            <a:avLst/>
          </a:prstGeom>
        </p:spPr>
        <p:txBody>
          <a:bodyPr/>
          <a:lstStyle>
            <a:lvl1pPr marL="0" indent="0" algn="ctr" defTabSz="404495">
              <a:lnSpc>
                <a:spcPct val="100000"/>
              </a:lnSpc>
              <a:spcBef>
                <a:spcPts val="0"/>
              </a:spcBef>
              <a:buSzTx/>
              <a:buNone/>
              <a:defRPr sz="1470" spc="-1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09600" y="1771650"/>
            <a:ext cx="10972800" cy="2133600"/>
          </a:xfrm>
          <a:prstGeom prst="rect">
            <a:avLst/>
          </a:prstGeom>
        </p:spPr>
        <p:txBody>
          <a:bodyPr anchor="b"/>
          <a:lstStyle>
            <a:lvl1pPr>
              <a:defRPr sz="6400" spc="-64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9600" y="3783790"/>
            <a:ext cx="10972800" cy="1125297"/>
          </a:xfrm>
          <a:prstGeom prst="rect">
            <a:avLst/>
          </a:prstGeom>
        </p:spPr>
        <p:txBody>
          <a:bodyPr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b="1" spc="-30"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b="1" spc="-30"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b="1" spc="-30"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b="1" spc="-30"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3000" b="1" spc="-30"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95670" y="6342380"/>
            <a:ext cx="204471" cy="2222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71621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7D307-301D-290E-BF36-ED71B483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6C2AB5-36F4-2B53-C404-2493055E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6A49C-C9F7-5788-BD86-91431ADC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D8AE50-3C56-F382-3082-DF1863AD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5C3B55-11C0-7908-6E94-0C06E2BE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09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4308C-96F2-A667-A4BD-3B54D303B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376F8E-C7D1-FC5A-092F-BC4AEA69D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24871-D06A-3250-B224-2335D039C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E3FE61-AD7B-CF90-C9EC-09613054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C0C60-2B8C-210C-7F5F-4A85A36B0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9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FF65D-4E0B-26F6-4F52-2AB514622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7CECAD-D67C-43F9-2F9A-D86FA00C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310E82-8EAD-780E-9D66-FF7DBE421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807DF-77E2-C317-1D94-1A5F9BDB1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B60E48-1F1B-5D07-B6E9-E022EB6F9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C16304-8C30-6E48-11C7-993DB28F4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6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EBCD09-39E1-F074-A506-C619C843D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6A0B8-94A2-75B4-99CC-23AED182E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EA097B-F2CD-166C-DFFE-5134F426F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493877-AD8B-68C0-06F6-F729AF24C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63227C8-FB3D-D82C-497F-AE268FB2A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5A11F2-3521-8E8F-1AC5-54F25BAC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A98D1B-E978-C402-901D-3A6EE7ED2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C3B53F-D62F-BAAB-E1F4-CFE927BE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098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F4366-FF18-3A7B-5377-345B31B6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1B9B30-8BAB-3E59-85A4-E0602132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C128BA-AEDD-2053-CFB7-CBDB3CAE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72E80E-7779-3E57-A6E2-A98B50C3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13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99D5870-BB58-2B00-FA66-8E2984B7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EBE4D2D-C5BE-E951-3E28-FEB32207F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84407-334F-BA30-472E-6D899BD1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88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B8268-347B-BB6A-D132-10E1011D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581192-4D2A-86D6-BBAD-30E77C963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68E4D-AD74-BBE2-BD7A-1E89A87A9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7520B4-1EBA-B2D7-AA7E-1E5E7759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B90F79-4413-5E14-20E0-BFE793E5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9588E01-0F21-AFFE-007F-1A490B63A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5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FE0380-7C14-7F5B-87DA-508C0EE18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067C8A-01AC-449A-3DDE-E922E4F0B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1374EB-57A8-568A-AE70-0DF669166E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1E5F-1998-5094-7B40-F52CF6EE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0AC9F1-56C7-29C3-D1DA-0FAA00460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F4689B-A60F-4AC6-9FAD-1EE4C01EC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358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1CDECD-64F2-1F54-2AD2-4F20485C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14B820-211E-4090-0ABD-316465A59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001EE8-671C-A5AE-3909-318A972D8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4F7CE-7FF9-4719-90C4-68D874673E11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16EE47-D293-08F7-3504-CFD72524A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D1F16-9DBB-91CB-C94D-ACFD047B0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F6F04A-FD40-4F4F-9B1C-0A1FAA6F23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1-02-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endParaRPr dirty="0"/>
          </a:p>
        </p:txBody>
      </p:sp>
      <p:sp>
        <p:nvSpPr>
          <p:cNvPr id="152" name="Influencer Marketing Platform"/>
          <p:cNvSpPr txBox="1">
            <a:spLocks noGrp="1"/>
          </p:cNvSpPr>
          <p:nvPr>
            <p:ph type="ctrTitle"/>
          </p:nvPr>
        </p:nvSpPr>
        <p:spPr>
          <a:xfrm>
            <a:off x="609600" y="1175502"/>
            <a:ext cx="10972800" cy="2784102"/>
          </a:xfrm>
          <a:prstGeom prst="rect">
            <a:avLst/>
          </a:prstGeom>
        </p:spPr>
        <p:txBody>
          <a:bodyPr>
            <a:normAutofit/>
          </a:bodyPr>
          <a:lstStyle>
            <a:lvl1pPr defTabSz="2292095">
              <a:defRPr sz="12032" spc="-120"/>
            </a:lvl1pPr>
          </a:lstStyle>
          <a:p>
            <a:pPr algn="ctr"/>
            <a:r>
              <a:rPr lang="ko-KR" altLang="en-US" sz="4800" b="1" dirty="0"/>
              <a:t>산학협력프로젝트 </a:t>
            </a:r>
            <a:br>
              <a:rPr lang="en-US" altLang="ko-KR" sz="4800" b="1" dirty="0"/>
            </a:br>
            <a:br>
              <a:rPr lang="en-US" altLang="ko-KR" sz="4800" b="1" dirty="0"/>
            </a:br>
            <a:r>
              <a:rPr lang="ko-KR" altLang="en-US" sz="3200" b="1" dirty="0" err="1"/>
              <a:t>이든앤앨리스</a:t>
            </a:r>
            <a:r>
              <a:rPr lang="ko-KR" altLang="en-US" sz="3200" b="1" dirty="0"/>
              <a:t> 마케팅</a:t>
            </a:r>
            <a:endParaRPr sz="3200" b="1" dirty="0"/>
          </a:p>
        </p:txBody>
      </p:sp>
      <p:pic>
        <p:nvPicPr>
          <p:cNvPr id="154" name="hLogo_1.png" descr="hLogo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07" y="5727410"/>
            <a:ext cx="2852907" cy="6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96B94FFB-2955-5134-D533-4D14CD5D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/>
          </a:bodyPr>
          <a:lstStyle/>
          <a:p>
            <a:pPr algn="ctr"/>
            <a:r>
              <a:rPr lang="ko-KR" altLang="en-US" sz="4400" dirty="0"/>
              <a:t>데이터 추출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8A00C0-4D2F-26DD-3EAB-3E24006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848" y="1170431"/>
            <a:ext cx="9309674" cy="52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297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49EC65C-482C-E143-D509-8A5F5D601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28" y="1148393"/>
            <a:ext cx="11383861" cy="54672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66EFACA-03EF-CDD2-FDFE-1FAF2B75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로그 데이터</a:t>
            </a:r>
          </a:p>
        </p:txBody>
      </p:sp>
    </p:spTree>
    <p:extLst>
      <p:ext uri="{BB962C8B-B14F-4D97-AF65-F5344CB8AC3E}">
        <p14:creationId xmlns:p14="http://schemas.microsoft.com/office/powerpoint/2010/main" val="153285642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D6C0131-A94C-C869-F0F6-645D361E2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 fontScale="90000"/>
          </a:bodyPr>
          <a:lstStyle/>
          <a:p>
            <a:pPr marL="0" indent="0" rtl="0" latinLnBrk="0">
              <a:buFontTx/>
              <a:buNone/>
            </a:pPr>
            <a:r>
              <a:rPr lang="ko-KR" altLang="en-US" b="1">
                <a:latin typeface="Calibri" charset="0"/>
                <a:ea typeface="Calibri" charset="0"/>
              </a:rPr>
              <a:t>YoloV5</a:t>
            </a:r>
            <a:r>
              <a:rPr lang="ko-KR" altLang="en-US" sz="4400" b="1">
                <a:latin typeface="Calibri Light" charset="0"/>
                <a:ea typeface="맑은 고딕" charset="0"/>
                <a:cs typeface="+mj-cs"/>
              </a:rPr>
              <a:t>를</a:t>
            </a:r>
            <a:r>
              <a:rPr lang="ko-KR" altLang="en-US" sz="4400" b="1">
                <a:latin typeface="Calibri Light" charset="0"/>
                <a:ea typeface="+mj-ea"/>
                <a:cs typeface="+mj-cs"/>
              </a:rPr>
              <a:t> </a:t>
            </a:r>
            <a:r>
              <a:rPr lang="ko-KR" altLang="en-US" sz="4400" b="1">
                <a:latin typeface="Calibri Light" charset="0"/>
                <a:ea typeface="맑은 고딕" charset="0"/>
                <a:cs typeface="+mj-cs"/>
              </a:rPr>
              <a:t>이용한</a:t>
            </a:r>
            <a:r>
              <a:rPr lang="ko-KR" altLang="en-US" sz="4400" b="1">
                <a:latin typeface="Calibri Light" charset="0"/>
                <a:ea typeface="+mj-ea"/>
                <a:cs typeface="+mj-cs"/>
              </a:rPr>
              <a:t> </a:t>
            </a:r>
            <a:r>
              <a:rPr lang="ko-KR" altLang="en-US" sz="4400" b="1">
                <a:latin typeface="Calibri" charset="0"/>
                <a:ea typeface="Calibri" charset="0"/>
              </a:rPr>
              <a:t>Object Detection</a:t>
            </a:r>
            <a:r>
              <a:rPr lang="ko-KR" altLang="en-US" sz="4400" b="1">
                <a:latin typeface="Calibri Light" charset="0"/>
                <a:ea typeface="맑은 고딕" charset="0"/>
                <a:cs typeface="+mj-cs"/>
              </a:rPr>
              <a:t>의</a:t>
            </a:r>
            <a:r>
              <a:rPr lang="ko-KR" altLang="en-US" sz="4400" b="1">
                <a:latin typeface="Calibri Light" charset="0"/>
                <a:ea typeface="+mj-ea"/>
                <a:cs typeface="+mj-cs"/>
              </a:rPr>
              <a:t> </a:t>
            </a:r>
            <a:r>
              <a:rPr lang="ko-KR" altLang="en-US" sz="4400" b="1">
                <a:latin typeface="Calibri Light" charset="0"/>
                <a:ea typeface="맑은 고딕" charset="0"/>
                <a:cs typeface="+mj-cs"/>
              </a:rPr>
              <a:t>문제점</a:t>
            </a:r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5BAA2AC0-BB69-2E7F-CF80-C6EAC46030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" y="1620152"/>
            <a:ext cx="11411585" cy="2757805"/>
          </a:xfrm>
          <a:prstGeom prst="rect">
            <a:avLst/>
          </a:prstGeom>
          <a:noFill/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D9B2BD4-B0D0-9831-C620-14E9F5090319}"/>
              </a:ext>
            </a:extLst>
          </p:cNvPr>
          <p:cNvSpPr txBox="1">
            <a:spLocks/>
          </p:cNvSpPr>
          <p:nvPr/>
        </p:nvSpPr>
        <p:spPr>
          <a:xfrm>
            <a:off x="454660" y="4377956"/>
            <a:ext cx="11407373" cy="217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화장품 / 엔터테인먼트 / 육아 / </a:t>
            </a:r>
            <a:r>
              <a:rPr lang="ko-KR" altLang="en-US" sz="2000" b="0" dirty="0" err="1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헬스,피트니스는</a:t>
            </a:r>
            <a:r>
              <a:rPr lang="ko-KR" altLang="en-US" sz="2000" b="0" dirty="0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 분류할 수 있는 </a:t>
            </a:r>
            <a:r>
              <a:rPr lang="ko-KR" altLang="en-US" sz="2000" b="0" dirty="0" err="1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Object가</a:t>
            </a:r>
            <a:r>
              <a:rPr lang="ko-KR" altLang="en-US" sz="2000" b="0" dirty="0">
                <a:solidFill>
                  <a:schemeClr val="tx1"/>
                </a:solidFill>
                <a:latin typeface="Calibri" charset="0"/>
                <a:ea typeface="맑은 고딕" charset="0"/>
                <a:cs typeface="+mn-cs"/>
              </a:rPr>
              <a:t> 없음</a:t>
            </a:r>
            <a:endParaRPr lang="en-US" altLang="ko-KR" sz="2000" b="0" dirty="0">
              <a:solidFill>
                <a:schemeClr val="tx1"/>
              </a:solidFill>
              <a:latin typeface="Calibri" charset="0"/>
              <a:ea typeface="맑은 고딕" charset="0"/>
              <a:cs typeface="+mn-cs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만약 분류를 할 수 있는 </a:t>
            </a:r>
            <a:r>
              <a:rPr lang="en-US" altLang="ko-KR" sz="2000" b="0" dirty="0" err="1">
                <a:latin typeface="Calibri" charset="0"/>
                <a:ea typeface="맑은 고딕" charset="0"/>
                <a:cs typeface="+mn-cs"/>
              </a:rPr>
              <a:t>Obect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를 조사하더라도 데이터를 구하는데 시간이 너무 소요됨</a:t>
            </a:r>
            <a:endParaRPr lang="en-US" altLang="ko-KR" sz="2000" b="0" dirty="0">
              <a:latin typeface="Calibri" charset="0"/>
              <a:ea typeface="맑은 고딕" charset="0"/>
              <a:cs typeface="+mn-cs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Detail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한 분류 불가능 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-&gt;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소분류 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X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모션감지 불가능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(ex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화장품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,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헬스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)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객체를 탐지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할시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 분류한 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class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안에서 분류를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하게됨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37258355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A79FE51-3ED1-EC2A-4D00-D5B96AB81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10"/>
            <a:ext cx="12192000" cy="67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8268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D6C0131-A94C-C869-F0F6-645D361E20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b="1" dirty="0">
                <a:latin typeface="Calibri Light" charset="0"/>
                <a:ea typeface="맑은 고딕" charset="0"/>
              </a:rPr>
              <a:t>예상되는 데이터 정리</a:t>
            </a:r>
            <a:endParaRPr lang="ko-KR" altLang="en-US" sz="4400" b="1" dirty="0">
              <a:latin typeface="Calibri Light" charset="0"/>
              <a:ea typeface="맑은 고딕" charset="0"/>
              <a:cs typeface="+mj-cs"/>
            </a:endParaRPr>
          </a:p>
        </p:txBody>
      </p:sp>
      <p:pic>
        <p:nvPicPr>
          <p:cNvPr id="3" name="그림 13" descr="C:/Users/solei/AppData/Roaming/PolarisOffice/ETemp/24016_20234416/fImage202061511478.png">
            <a:extLst>
              <a:ext uri="{FF2B5EF4-FFF2-40B4-BE49-F238E27FC236}">
                <a16:creationId xmlns:a16="http://schemas.microsoft.com/office/drawing/2014/main" id="{1A3BC644-DF8B-0849-0BA7-3047D231AF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36" y="1390650"/>
            <a:ext cx="11655103" cy="4076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6852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hLogo_1.png" descr="hLogo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07" y="5727410"/>
            <a:ext cx="2852907" cy="6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dirty="0"/>
              <a:t>추가 학습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546100" y="1436103"/>
            <a:ext cx="11036300" cy="4291307"/>
          </a:xfrm>
        </p:spPr>
        <p:txBody>
          <a:bodyPr>
            <a:normAutofit/>
          </a:bodyPr>
          <a:lstStyle/>
          <a:p>
            <a:r>
              <a:rPr lang="en-US" altLang="ko-KR" sz="3600" b="0" dirty="0"/>
              <a:t> 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58D33-4373-C6C4-9A32-F00E9D8A3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46" y="1245603"/>
            <a:ext cx="7791450" cy="381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0C7C39-40B7-59CD-1D9B-3BDC148E8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46" y="1817103"/>
            <a:ext cx="7715250" cy="17145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1A5D23-054E-63C2-CD9B-F8718EA25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687736"/>
            <a:ext cx="9467850" cy="21907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A7C3BA-5425-DE34-0E05-729FECC7905E}"/>
              </a:ext>
            </a:extLst>
          </p:cNvPr>
          <p:cNvSpPr txBox="1">
            <a:spLocks/>
          </p:cNvSpPr>
          <p:nvPr/>
        </p:nvSpPr>
        <p:spPr>
          <a:xfrm>
            <a:off x="459624" y="4122132"/>
            <a:ext cx="11407373" cy="2173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기본적으로 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coco128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데이터가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학습되있지만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 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custom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데이터를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학습시킬시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 </a:t>
            </a:r>
            <a:r>
              <a:rPr lang="en-US" altLang="ko-KR" sz="2000" b="0" dirty="0" err="1">
                <a:latin typeface="Calibri" charset="0"/>
                <a:ea typeface="맑은 고딕" charset="0"/>
                <a:cs typeface="+mn-cs"/>
              </a:rPr>
              <a:t>yaml</a:t>
            </a:r>
            <a:r>
              <a:rPr lang="en-US" altLang="ko-KR" sz="2000" b="0" dirty="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파일 및 데이터를 직접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만들어야함</a:t>
            </a:r>
            <a:endParaRPr lang="en-US" altLang="ko-KR" sz="2000" b="0" dirty="0">
              <a:latin typeface="Calibri" charset="0"/>
              <a:ea typeface="맑은 고딕" charset="0"/>
              <a:cs typeface="+mn-cs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데이터를 </a:t>
            </a:r>
            <a:r>
              <a:rPr lang="ko-KR" altLang="en-US" sz="2000" b="0" dirty="0" err="1">
                <a:latin typeface="Calibri" charset="0"/>
                <a:ea typeface="맑은 고딕" charset="0"/>
                <a:cs typeface="+mn-cs"/>
              </a:rPr>
              <a:t>학습시킨후</a:t>
            </a:r>
            <a:r>
              <a:rPr lang="ko-KR" altLang="en-US" sz="2000" b="0" dirty="0">
                <a:latin typeface="Calibri" charset="0"/>
                <a:ea typeface="맑은 고딕" charset="0"/>
                <a:cs typeface="+mn-cs"/>
              </a:rPr>
              <a:t> 테스트를 해보는데 너무 많은 시간 소요</a:t>
            </a:r>
            <a:endParaRPr lang="en-US" altLang="ko-KR" sz="2000" b="0" dirty="0">
              <a:latin typeface="Calibri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13162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CA2A53-DD41-1F55-82ED-E619CEB9C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119062"/>
            <a:ext cx="114109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254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8FDF0EA1-6DF8-573A-504C-378AFCD0F1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4400" b="1" dirty="0" err="1">
                <a:latin typeface="Calibri" charset="0"/>
                <a:ea typeface="Calibri" charset="0"/>
              </a:rPr>
              <a:t>Solution</a:t>
            </a:r>
            <a:endParaRPr lang="ko-KR" altLang="en-US" sz="4400" b="1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25F3D2E-04AC-7A4B-39DF-0DBD6920A2B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latinLnBrk="0">
              <a:buFontTx/>
              <a:buNone/>
            </a:pP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-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KoBert모델을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사용하여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Youtube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동영상의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Title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/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Description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/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Tag</a:t>
            </a:r>
            <a:endParaRPr lang="ko-KR" altLang="en-US" sz="2800" dirty="0">
              <a:latin typeface="Calibri" charset="0"/>
              <a:ea typeface="맑은 고딕" charset="0"/>
              <a:cs typeface="+mn-cs"/>
            </a:endParaRPr>
          </a:p>
          <a:p>
            <a:pPr marL="228600" indent="-228600" algn="l" latinLnBrk="0">
              <a:buFontTx/>
              <a:buNone/>
            </a:pP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정보를 분석하여 11개의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Class로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분류.</a:t>
            </a:r>
          </a:p>
          <a:p>
            <a:pPr marL="228600" indent="-228600" algn="l" latinLnBrk="0">
              <a:buFontTx/>
              <a:buNone/>
            </a:pP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-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Yolo를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통한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Object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Detection의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진행여부는 추후 결정</a:t>
            </a:r>
          </a:p>
        </p:txBody>
      </p:sp>
    </p:spTree>
    <p:extLst>
      <p:ext uri="{BB962C8B-B14F-4D97-AF65-F5344CB8AC3E}">
        <p14:creationId xmlns:p14="http://schemas.microsoft.com/office/powerpoint/2010/main" val="344657596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CF63F8-9D96-3C8A-3041-039413254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503"/>
            <a:ext cx="12192000" cy="54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4396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14125D-E4C3-D8D9-0E96-34C94E61C09D}"/>
              </a:ext>
            </a:extLst>
          </p:cNvPr>
          <p:cNvSpPr txBox="1">
            <a:spLocks/>
          </p:cNvSpPr>
          <p:nvPr/>
        </p:nvSpPr>
        <p:spPr>
          <a:xfrm>
            <a:off x="838200" y="50747"/>
            <a:ext cx="10516870" cy="5611495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 latinLnBrk="0">
              <a:buFont typeface="Wingdings"/>
              <a:buChar char=""/>
            </a:pPr>
            <a:r>
              <a:rPr lang="ko-KR" altLang="en-US" sz="4400" baseline="-25000" dirty="0">
                <a:latin typeface="+mn-lt"/>
                <a:ea typeface="+mn-ea"/>
                <a:cs typeface="+mn-cs"/>
              </a:rPr>
              <a:t>모델 성능 확인 (</a:t>
            </a:r>
            <a:r>
              <a:rPr lang="ko-KR" altLang="en-US" sz="4400" baseline="-25000" dirty="0" err="1">
                <a:latin typeface="+mn-lt"/>
                <a:ea typeface="+mn-ea"/>
                <a:cs typeface="+mn-cs"/>
              </a:rPr>
              <a:t>Class별</a:t>
            </a:r>
            <a:r>
              <a:rPr lang="ko-KR" altLang="en-US" sz="4400" baseline="-25000" dirty="0">
                <a:latin typeface="+mn-lt"/>
                <a:ea typeface="+mn-ea"/>
                <a:cs typeface="+mn-cs"/>
              </a:rPr>
              <a:t> 정확도 조사)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30603-01A4-F630-267E-0DECE3202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968710"/>
            <a:ext cx="121348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833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0C8751-DF4C-1D47-232F-92AE8070D538}"/>
              </a:ext>
            </a:extLst>
          </p:cNvPr>
          <p:cNvSpPr txBox="1">
            <a:spLocks/>
          </p:cNvSpPr>
          <p:nvPr/>
        </p:nvSpPr>
        <p:spPr>
          <a:xfrm>
            <a:off x="838200" y="126248"/>
            <a:ext cx="10516870" cy="5611495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4400" baseline="-25000" dirty="0">
                <a:latin typeface="+mn-lt"/>
                <a:ea typeface="+mn-ea"/>
                <a:cs typeface="+mn-cs"/>
              </a:rPr>
              <a:t>기업에서 분류를 원하는 </a:t>
            </a:r>
            <a:r>
              <a:rPr lang="ko-KR" altLang="en-US" sz="4400" baseline="-25000" dirty="0" err="1">
                <a:latin typeface="+mn-lt"/>
                <a:ea typeface="+mn-ea"/>
                <a:cs typeface="+mn-cs"/>
              </a:rPr>
              <a:t>Label</a:t>
            </a:r>
            <a:r>
              <a:rPr lang="ko-KR" altLang="en-US" sz="4400" baseline="-25000" dirty="0">
                <a:latin typeface="+mn-lt"/>
                <a:ea typeface="+mn-ea"/>
                <a:cs typeface="+mn-cs"/>
              </a:rPr>
              <a:t> 목록(총 11개)</a:t>
            </a:r>
            <a:endParaRPr lang="ko-KR" altLang="en-US" sz="2800" baseline="-25000" dirty="0"/>
          </a:p>
        </p:txBody>
      </p:sp>
      <p:pic>
        <p:nvPicPr>
          <p:cNvPr id="6" name="그림 2" descr="C:/Users/solei/AppData/Roaming/PolarisOffice/ETemp/24016_20234416/fImage5468410741.png">
            <a:extLst>
              <a:ext uri="{FF2B5EF4-FFF2-40B4-BE49-F238E27FC236}">
                <a16:creationId xmlns:a16="http://schemas.microsoft.com/office/drawing/2014/main" id="{57CA7728-BC1D-A9D8-3F88-BCA26C300F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1009533"/>
            <a:ext cx="10514330" cy="5243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652761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9FB84D91-8151-EB39-E91D-91229E52C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758951"/>
              </p:ext>
            </p:extLst>
          </p:nvPr>
        </p:nvGraphicFramePr>
        <p:xfrm>
          <a:off x="0" y="719666"/>
          <a:ext cx="12192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7937789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009BB183-1BA4-9FE7-2BC6-A9E02187AA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 latinLnBrk="0">
              <a:buFontTx/>
              <a:buNone/>
            </a:pPr>
            <a:r>
              <a:rPr lang="ko-KR" altLang="en-US" sz="4400" b="1" dirty="0">
                <a:latin typeface="Calibri" charset="0"/>
                <a:ea typeface="맑은 고딕" charset="0"/>
              </a:rPr>
              <a:t>문제점</a:t>
            </a:r>
            <a:endParaRPr lang="ko-KR" altLang="en-US" sz="4400" b="1" dirty="0">
              <a:latin typeface="Calibri Light" charset="0"/>
              <a:ea typeface="맑은 고딕" charset="0"/>
              <a:cs typeface="+mj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BDC8835-0CDA-86CB-A614-CDCF28B362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latinLnBrk="0">
              <a:buFontTx/>
              <a:buNone/>
            </a:pP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-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어그로성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제목이나 영상 설명이 들어갈 경우 부정확한 값이 나옴</a:t>
            </a:r>
            <a:endParaRPr lang="en-US" altLang="ko-KR" sz="2800" dirty="0">
              <a:latin typeface="Calibri" charset="0"/>
              <a:ea typeface="맑은 고딕" charset="0"/>
              <a:cs typeface="+mn-cs"/>
            </a:endParaRPr>
          </a:p>
          <a:p>
            <a:pPr marL="228600" indent="-228600" algn="l" latinLnBrk="0">
              <a:buFontTx/>
              <a:buNone/>
            </a:pP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- 오류로 </a:t>
            </a:r>
            <a:r>
              <a:rPr lang="ko-KR" altLang="en-US" sz="2800" dirty="0" err="1">
                <a:latin typeface="Calibri" charset="0"/>
                <a:ea typeface="맑은 고딕" charset="0"/>
                <a:cs typeface="+mn-cs"/>
              </a:rPr>
              <a:t>나올시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 </a:t>
            </a:r>
            <a:r>
              <a:rPr lang="en-US" altLang="ko-KR" sz="2800" dirty="0">
                <a:latin typeface="Calibri" charset="0"/>
                <a:ea typeface="맑은 고딕" charset="0"/>
                <a:cs typeface="+mn-cs"/>
              </a:rPr>
              <a:t>IT </a:t>
            </a:r>
            <a:r>
              <a:rPr lang="ko-KR" altLang="en-US" sz="2800" dirty="0">
                <a:latin typeface="Calibri" charset="0"/>
                <a:ea typeface="맑은 고딕" charset="0"/>
                <a:cs typeface="+mn-cs"/>
              </a:rPr>
              <a:t>나오는 경우 </a:t>
            </a:r>
            <a:r>
              <a:rPr lang="en-US" altLang="ko-KR" sz="2800" dirty="0">
                <a:latin typeface="Calibri" charset="0"/>
                <a:ea typeface="맑은 고딕" charset="0"/>
                <a:cs typeface="+mn-cs"/>
              </a:rPr>
              <a:t>ex) IT</a:t>
            </a:r>
            <a:endParaRPr lang="ko-KR" altLang="en-US" sz="2800" dirty="0">
              <a:latin typeface="Calibri" charset="0"/>
              <a:ea typeface="맑은 고딕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580422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546100" y="1436103"/>
            <a:ext cx="11036300" cy="4291307"/>
          </a:xfrm>
        </p:spPr>
        <p:txBody>
          <a:bodyPr>
            <a:normAutofit/>
          </a:bodyPr>
          <a:lstStyle/>
          <a:p>
            <a:r>
              <a:rPr lang="en-US" altLang="ko-KR" sz="3600" b="0" dirty="0"/>
              <a:t> </a:t>
            </a:r>
            <a:r>
              <a:rPr lang="en-US" altLang="ko-KR" sz="3600" b="0" u="sng" dirty="0" err="1"/>
              <a:t>Pafy</a:t>
            </a:r>
            <a:r>
              <a:rPr lang="en-US" altLang="ko-KR" sz="3600" b="0" u="sng" dirty="0"/>
              <a:t> -&gt; OpenCV -&gt; YoloV5</a:t>
            </a:r>
          </a:p>
          <a:p>
            <a:pPr algn="l"/>
            <a:r>
              <a:rPr lang="en-US" altLang="ko-KR" sz="3600" b="0" dirty="0"/>
              <a:t> *</a:t>
            </a:r>
            <a:r>
              <a:rPr lang="ko-KR" altLang="en-US" sz="2700" b="0" dirty="0"/>
              <a:t>유튜브 링크를 입력시키면 프레임별 이미지를 처리하여 분류한다</a:t>
            </a:r>
            <a:r>
              <a:rPr lang="en-US" altLang="ko-KR" sz="2700" b="0" dirty="0"/>
              <a:t>.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400" b="0" dirty="0" err="1"/>
              <a:t>Pafy</a:t>
            </a:r>
            <a:r>
              <a:rPr lang="en-US" altLang="ko-KR" sz="2400" b="0" dirty="0"/>
              <a:t> : </a:t>
            </a:r>
          </a:p>
          <a:p>
            <a:pPr lvl="1" indent="0" algn="l"/>
            <a:r>
              <a:rPr lang="en-US" altLang="ko-KR" sz="2400" b="0" dirty="0"/>
              <a:t>	-&gt; YouTube </a:t>
            </a:r>
            <a:r>
              <a:rPr lang="ko-KR" altLang="en-US" sz="2400" b="0" dirty="0"/>
              <a:t>콘텐츠를 다운로드하고 메타데이터를 검색하는 </a:t>
            </a:r>
            <a:r>
              <a:rPr lang="en-US" altLang="ko-KR" sz="2400" b="0" dirty="0"/>
              <a:t>Python 	</a:t>
            </a:r>
            <a:r>
              <a:rPr lang="ko-KR" altLang="en-US" sz="2400" b="0" dirty="0"/>
              <a:t>라이브러리 </a:t>
            </a:r>
            <a:endParaRPr lang="en-US" altLang="ko-KR" sz="2400" b="0" dirty="0"/>
          </a:p>
          <a:p>
            <a:pPr lvl="1" indent="0" algn="l"/>
            <a:r>
              <a:rPr lang="en-US" altLang="ko-KR" sz="2400" b="0" dirty="0"/>
              <a:t>	-&gt; </a:t>
            </a:r>
            <a:r>
              <a:rPr lang="en-US" altLang="ko-KR" sz="2400" b="0" dirty="0" err="1"/>
              <a:t>youtube</a:t>
            </a:r>
            <a:r>
              <a:rPr lang="en-US" altLang="ko-KR" sz="2400" b="0" dirty="0"/>
              <a:t> </a:t>
            </a:r>
            <a:r>
              <a:rPr lang="en-US" altLang="ko-KR" sz="2400" b="0" dirty="0" err="1"/>
              <a:t>url</a:t>
            </a:r>
            <a:r>
              <a:rPr lang="ko-KR" altLang="en-US" sz="2400" b="0" dirty="0"/>
              <a:t>을 읽기가능한 비디오타입 데이터로 처리한다</a:t>
            </a:r>
            <a:endParaRPr lang="en-US" altLang="ko-KR" sz="2400" b="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400" b="0" dirty="0"/>
              <a:t>OpenCV: </a:t>
            </a:r>
          </a:p>
          <a:p>
            <a:pPr lvl="1" indent="0" algn="l"/>
            <a:r>
              <a:rPr lang="en-US" altLang="ko-KR" sz="2400" b="0" dirty="0"/>
              <a:t>	-&gt; </a:t>
            </a:r>
            <a:r>
              <a:rPr lang="ko-KR" altLang="en-US" sz="2400" b="0" dirty="0"/>
              <a:t>다양한 영상</a:t>
            </a:r>
            <a:r>
              <a:rPr lang="en-US" altLang="ko-KR" sz="2400" b="0" dirty="0"/>
              <a:t>/</a:t>
            </a:r>
            <a:r>
              <a:rPr lang="ko-KR" altLang="en-US" sz="2400" b="0" dirty="0"/>
              <a:t>동영상 처리에 사용할 수 있는 오픈소스 라이브러리</a:t>
            </a:r>
            <a:endParaRPr lang="en-US" altLang="ko-KR" sz="2400" b="0" dirty="0"/>
          </a:p>
          <a:p>
            <a:pPr lvl="1" indent="0" algn="l"/>
            <a:r>
              <a:rPr lang="en-US" altLang="ko-KR" sz="2400" b="0" dirty="0"/>
              <a:t>	-&gt; </a:t>
            </a:r>
            <a:r>
              <a:rPr lang="ko-KR" altLang="en-US" sz="2400" b="0" dirty="0"/>
              <a:t>영상의 프레임을 시계열단위 이미지 형태로 캡처해서 처리한다</a:t>
            </a:r>
            <a:endParaRPr lang="en-US" altLang="ko-KR" sz="2400" b="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400" b="0" dirty="0"/>
              <a:t>YoloV5:</a:t>
            </a:r>
            <a:r>
              <a:rPr lang="ko-KR" altLang="en-US" sz="2400" b="0" dirty="0"/>
              <a:t> 실시간 이미지를 분류하는 모델 최신버전</a:t>
            </a:r>
            <a:endParaRPr lang="en-US" altLang="ko-KR" sz="2400" b="0" dirty="0"/>
          </a:p>
          <a:p>
            <a:pPr lvl="1" indent="0" algn="l"/>
            <a:r>
              <a:rPr lang="en-US" altLang="ko-KR" sz="2400" b="0" dirty="0"/>
              <a:t>	-&gt; </a:t>
            </a:r>
            <a:r>
              <a:rPr lang="ko-KR" altLang="en-US" sz="2400" b="0" dirty="0"/>
              <a:t>실시간 프레임 이미지를 </a:t>
            </a:r>
            <a:r>
              <a:rPr lang="en-US" altLang="ko-KR" sz="2400" b="0" dirty="0"/>
              <a:t>bounding box</a:t>
            </a:r>
            <a:r>
              <a:rPr lang="ko-KR" altLang="en-US" sz="2400" b="0" dirty="0"/>
              <a:t>로 </a:t>
            </a:r>
            <a:r>
              <a:rPr lang="en-US" altLang="ko-KR" sz="2400" b="0" dirty="0"/>
              <a:t>detect </a:t>
            </a:r>
            <a:r>
              <a:rPr lang="ko-KR" altLang="en-US" sz="2400" b="0" dirty="0"/>
              <a:t>분류한다</a:t>
            </a:r>
          </a:p>
          <a:p>
            <a:pPr marL="1981200" lvl="5" indent="-342900"/>
            <a:endParaRPr lang="ko-KR" altLang="en-US" sz="16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1B7C5A9-025D-01A3-C53F-2FE503D56D15}"/>
              </a:ext>
            </a:extLst>
          </p:cNvPr>
          <p:cNvSpPr txBox="1">
            <a:spLocks/>
          </p:cNvSpPr>
          <p:nvPr/>
        </p:nvSpPr>
        <p:spPr>
          <a:xfrm>
            <a:off x="546100" y="244602"/>
            <a:ext cx="10972800" cy="925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400" kern="1200" spc="-64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/>
              <a:t>Overview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1946968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C408AF5-BF87-79B9-A6E0-B8258B327512}"/>
              </a:ext>
            </a:extLst>
          </p:cNvPr>
          <p:cNvSpPr>
            <a:spLocks noGrp="1"/>
          </p:cNvSpPr>
          <p:nvPr/>
        </p:nvSpPr>
        <p:spPr>
          <a:xfrm>
            <a:off x="1921030" y="509429"/>
            <a:ext cx="6857365" cy="1344612"/>
          </a:xfrm>
          <a:prstGeom prst="rect">
            <a:avLst/>
          </a:prstGeom>
        </p:spPr>
        <p:txBody>
          <a:bodyPr lIns="109728" tIns="109728" rIns="109728" bIns="91440" anchor="b">
            <a:normAutofit/>
          </a:bodyPr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spc="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06DC8D6-C6FF-541E-D8B5-66032294ECDB}"/>
              </a:ext>
            </a:extLst>
          </p:cNvPr>
          <p:cNvSpPr>
            <a:spLocks noGrp="1"/>
          </p:cNvSpPr>
          <p:nvPr/>
        </p:nvSpPr>
        <p:spPr>
          <a:xfrm>
            <a:off x="1921030" y="2173612"/>
            <a:ext cx="8391967" cy="2846567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0E44D0-CD22-BB68-A9FC-655778B0F9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8" y="1334253"/>
            <a:ext cx="8718327" cy="4747766"/>
          </a:xfrm>
          <a:prstGeom prst="rect">
            <a:avLst/>
          </a:prstGeom>
          <a:noFill/>
        </p:spPr>
      </p:pic>
      <p:sp>
        <p:nvSpPr>
          <p:cNvPr id="9" name="도형 12">
            <a:extLst>
              <a:ext uri="{FF2B5EF4-FFF2-40B4-BE49-F238E27FC236}">
                <a16:creationId xmlns:a16="http://schemas.microsoft.com/office/drawing/2014/main" id="{4B7CE665-093F-C2A0-412A-16900A8E6717}"/>
              </a:ext>
            </a:extLst>
          </p:cNvPr>
          <p:cNvSpPr>
            <a:spLocks/>
          </p:cNvSpPr>
          <p:nvPr/>
        </p:nvSpPr>
        <p:spPr>
          <a:xfrm>
            <a:off x="3960397" y="2503002"/>
            <a:ext cx="2667635" cy="505460"/>
          </a:xfrm>
          <a:prstGeom prst="ellipse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B8D2B08-744F-82F2-780C-420D9FC917ED}"/>
              </a:ext>
            </a:extLst>
          </p:cNvPr>
          <p:cNvSpPr txBox="1">
            <a:spLocks/>
          </p:cNvSpPr>
          <p:nvPr/>
        </p:nvSpPr>
        <p:spPr>
          <a:xfrm>
            <a:off x="546100" y="244602"/>
            <a:ext cx="10972800" cy="9258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400" kern="1200" spc="-64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 err="1"/>
              <a:t>Youtube</a:t>
            </a:r>
            <a:r>
              <a:rPr lang="en-US" altLang="ko-KR" sz="4400" dirty="0"/>
              <a:t> API Data </a:t>
            </a:r>
            <a:r>
              <a:rPr lang="ko-KR" altLang="en-US" sz="4400" dirty="0"/>
              <a:t>활용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536F250-0E9C-3EF7-AB54-3EA3A151DB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330" y="1329093"/>
            <a:ext cx="31630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유튜브 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API는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누구나 유튜브 동영상 자료에 접근하고 검색하도록 지원하는 REST 기반 API</a:t>
            </a:r>
            <a:endParaRPr kumimoji="0" lang="ko-KR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0884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357286F-14F0-48A0-7867-6C7CFB09ADEC}"/>
              </a:ext>
            </a:extLst>
          </p:cNvPr>
          <p:cNvSpPr>
            <a:spLocks noGrp="1"/>
          </p:cNvSpPr>
          <p:nvPr/>
        </p:nvSpPr>
        <p:spPr>
          <a:xfrm>
            <a:off x="2076912" y="498995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 defTabSz="9144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3600" b="1" kern="1200" spc="7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BE45155-9296-6C52-1411-DC1A08692D2E}"/>
              </a:ext>
            </a:extLst>
          </p:cNvPr>
          <p:cNvSpPr>
            <a:spLocks noGrp="1"/>
          </p:cNvSpPr>
          <p:nvPr/>
        </p:nvSpPr>
        <p:spPr>
          <a:xfrm>
            <a:off x="2076912" y="2369051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b="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1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600" i="1" kern="1200" spc="1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966EF1-D942-F254-9A42-FD84BDDB61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2" y="385445"/>
            <a:ext cx="11553915" cy="6087110"/>
          </a:xfrm>
          <a:prstGeom prst="rect">
            <a:avLst/>
          </a:prstGeom>
          <a:noFill/>
        </p:spPr>
      </p:pic>
      <p:sp>
        <p:nvSpPr>
          <p:cNvPr id="8" name="도형 12">
            <a:extLst>
              <a:ext uri="{FF2B5EF4-FFF2-40B4-BE49-F238E27FC236}">
                <a16:creationId xmlns:a16="http://schemas.microsoft.com/office/drawing/2014/main" id="{B7A912A9-564B-6871-2536-15836D7A564C}"/>
              </a:ext>
            </a:extLst>
          </p:cNvPr>
          <p:cNvSpPr>
            <a:spLocks/>
          </p:cNvSpPr>
          <p:nvPr/>
        </p:nvSpPr>
        <p:spPr>
          <a:xfrm>
            <a:off x="4104830" y="5090248"/>
            <a:ext cx="1444239" cy="316194"/>
          </a:xfrm>
          <a:prstGeom prst="ellipse">
            <a:avLst/>
          </a:prstGeom>
          <a:noFill/>
          <a:ln w="317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80175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ACA1FB-50AF-E5DF-77B6-44D6EE3FFF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286F5B-DC80-050E-C920-8629413E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B16E50-203C-15EE-8763-94A59C241CD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37335F-A523-2A8E-BF42-4AEE2FF8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252"/>
            <a:ext cx="12192000" cy="59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790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8" descr="C:/Users/solei/AppData/Roaming/PolarisOffice/ETemp/24016_20234416/fImage232911709358.png">
            <a:extLst>
              <a:ext uri="{FF2B5EF4-FFF2-40B4-BE49-F238E27FC236}">
                <a16:creationId xmlns:a16="http://schemas.microsoft.com/office/drawing/2014/main" id="{3CBFDF8F-BABC-D2BE-2727-1D771856EE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432"/>
            <a:ext cx="8682606" cy="4572991"/>
          </a:xfrm>
          <a:prstGeom prst="rect">
            <a:avLst/>
          </a:pr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0AC4B9-4D24-6119-5633-824274D22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/>
          </a:bodyPr>
          <a:lstStyle/>
          <a:p>
            <a:pPr algn="ctr"/>
            <a:r>
              <a:rPr lang="en-US" altLang="ko-KR" sz="4400" dirty="0" err="1"/>
              <a:t>Pafy</a:t>
            </a:r>
            <a:r>
              <a:rPr lang="en-US" altLang="ko-KR" sz="4400" dirty="0"/>
              <a:t>, </a:t>
            </a:r>
            <a:r>
              <a:rPr lang="en-US" altLang="ko-KR" sz="4400" dirty="0" err="1"/>
              <a:t>Youtube</a:t>
            </a:r>
            <a:r>
              <a:rPr lang="ko-KR" altLang="en-US" sz="4400" dirty="0"/>
              <a:t> </a:t>
            </a:r>
            <a:r>
              <a:rPr lang="en-US" altLang="ko-KR" sz="4400" dirty="0"/>
              <a:t>API DATA</a:t>
            </a:r>
            <a:r>
              <a:rPr lang="ko-KR" altLang="en-US" sz="4400" dirty="0"/>
              <a:t> 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073E54AC-C90C-3BF3-2CC0-0E2D6D9B6D54}"/>
              </a:ext>
            </a:extLst>
          </p:cNvPr>
          <p:cNvSpPr txBox="1">
            <a:spLocks/>
          </p:cNvSpPr>
          <p:nvPr/>
        </p:nvSpPr>
        <p:spPr>
          <a:xfrm>
            <a:off x="8682606" y="1170432"/>
            <a:ext cx="3204594" cy="4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Pafy</a:t>
            </a:r>
            <a:r>
              <a:rPr lang="ko-KR" altLang="en-US" sz="2000" dirty="0"/>
              <a:t>를 통해 영상 </a:t>
            </a:r>
            <a:r>
              <a:rPr lang="en-US" altLang="ko-KR" sz="2000" dirty="0"/>
              <a:t>ID </a:t>
            </a:r>
            <a:r>
              <a:rPr lang="ko-KR" altLang="en-US" sz="2000" dirty="0"/>
              <a:t>받아오기</a:t>
            </a:r>
            <a:endParaRPr lang="en-US" altLang="ko-KR" sz="200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제목데이터 가져오기</a:t>
            </a:r>
            <a:endParaRPr lang="en-US" altLang="ko-KR" sz="200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GET method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description </a:t>
            </a:r>
            <a:r>
              <a:rPr lang="ko-KR" altLang="en-US" sz="2000" dirty="0"/>
              <a:t>및 </a:t>
            </a:r>
            <a:r>
              <a:rPr lang="en-US" altLang="ko-KR" sz="2000" dirty="0"/>
              <a:t>tag </a:t>
            </a:r>
            <a:r>
              <a:rPr lang="ko-KR" altLang="en-US" sz="2000" dirty="0"/>
              <a:t>데이터 가져오기</a:t>
            </a:r>
          </a:p>
        </p:txBody>
      </p:sp>
    </p:spTree>
    <p:extLst>
      <p:ext uri="{BB962C8B-B14F-4D97-AF65-F5344CB8AC3E}">
        <p14:creationId xmlns:p14="http://schemas.microsoft.com/office/powerpoint/2010/main" val="175112626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hLogo_1.png" descr="hLogo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07" y="5727410"/>
            <a:ext cx="2852907" cy="6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OpenCV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F64420-415F-F8F5-4752-FA50F67C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1199927"/>
            <a:ext cx="8001000" cy="4886325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80EE7E-EE08-ACB0-6A46-59321B70D227}"/>
              </a:ext>
            </a:extLst>
          </p:cNvPr>
          <p:cNvSpPr txBox="1">
            <a:spLocks/>
          </p:cNvSpPr>
          <p:nvPr/>
        </p:nvSpPr>
        <p:spPr>
          <a:xfrm>
            <a:off x="8682606" y="1170432"/>
            <a:ext cx="3204594" cy="4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Pafy</a:t>
            </a:r>
            <a:r>
              <a:rPr lang="ko-KR" altLang="en-US" sz="2000" dirty="0"/>
              <a:t>를 통해 영상 받기</a:t>
            </a:r>
            <a:endParaRPr lang="en-US" altLang="ko-KR" sz="200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Open </a:t>
            </a:r>
            <a:r>
              <a:rPr lang="en-US" altLang="ko-KR" sz="2000" dirty="0" err="1"/>
              <a:t>Cv</a:t>
            </a:r>
            <a:r>
              <a:rPr lang="ko-KR" altLang="en-US" sz="2000" dirty="0"/>
              <a:t>를 통해 </a:t>
            </a:r>
            <a:r>
              <a:rPr lang="en-US" altLang="ko-KR" sz="2000" dirty="0"/>
              <a:t>while</a:t>
            </a:r>
            <a:r>
              <a:rPr lang="ko-KR" altLang="en-US" sz="2000" dirty="0"/>
              <a:t>문을 활용하여 매</a:t>
            </a:r>
            <a:r>
              <a:rPr lang="en-US" altLang="ko-KR" sz="2000" dirty="0"/>
              <a:t> </a:t>
            </a:r>
            <a:r>
              <a:rPr lang="ko-KR" altLang="en-US" sz="2000" dirty="0"/>
              <a:t>프레임 데이터를 읽기</a:t>
            </a:r>
            <a:endParaRPr lang="en-US" altLang="ko-KR" sz="200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매 프레임 데이터를 모델에 넣기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0504889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hLogo_1.png" descr="hLogo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707" y="5727410"/>
            <a:ext cx="2852907" cy="666713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6032500" y="6342380"/>
            <a:ext cx="130811" cy="2222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39B7BF-62CC-64F9-D332-0768A902D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76" y="926508"/>
            <a:ext cx="5770824" cy="4933738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A547214-89B7-9922-F4F1-99C48FD1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244602"/>
            <a:ext cx="10972800" cy="92583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YoloV5 + </a:t>
            </a:r>
            <a:r>
              <a:rPr lang="en-US" altLang="ko-KR" dirty="0" err="1"/>
              <a:t>CoCo</a:t>
            </a:r>
            <a:r>
              <a:rPr lang="en-US" altLang="ko-KR" dirty="0"/>
              <a:t> dataset</a:t>
            </a:r>
            <a:endParaRPr lang="ko-KR" altLang="en-US" dirty="0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71654730-C9BA-98D8-5DD0-1D913FCF7279}"/>
              </a:ext>
            </a:extLst>
          </p:cNvPr>
          <p:cNvSpPr txBox="1">
            <a:spLocks/>
          </p:cNvSpPr>
          <p:nvPr/>
        </p:nvSpPr>
        <p:spPr>
          <a:xfrm>
            <a:off x="5964572" y="997754"/>
            <a:ext cx="5965751" cy="4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0" algn="l"/>
            <a:endParaRPr lang="en-US" altLang="ko-KR" sz="2000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CF3AB0A5-1230-780F-B604-7D907390D6B1}"/>
              </a:ext>
            </a:extLst>
          </p:cNvPr>
          <p:cNvSpPr txBox="1">
            <a:spLocks/>
          </p:cNvSpPr>
          <p:nvPr/>
        </p:nvSpPr>
        <p:spPr>
          <a:xfrm>
            <a:off x="6096000" y="1170432"/>
            <a:ext cx="5791200" cy="4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1pPr>
            <a:lvl2pPr marL="0" indent="2286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2pPr>
            <a:lvl3pPr marL="0" indent="4572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3pPr>
            <a:lvl4pPr marL="0" indent="6858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4pPr>
            <a:lvl5pPr marL="0" indent="914400" algn="ctr" defTabSz="412750" rtl="0" eaLnBrk="1" latinLnBrk="1" hangingPunct="1">
              <a:lnSpc>
                <a:spcPct val="100000"/>
              </a:lnSpc>
              <a:spcBef>
                <a:spcPts val="0"/>
              </a:spcBef>
              <a:buSzTx/>
              <a:buFont typeface="Arial" panose="020B0604020202020204" pitchFamily="34" charset="0"/>
              <a:buNone/>
              <a:defRPr sz="3000" b="1" kern="1200" spc="-30">
                <a:solidFill>
                  <a:schemeClr val="tx1"/>
                </a:solidFill>
                <a:latin typeface="AvenirNext-DemiBold"/>
                <a:ea typeface="AvenirNext-DemiBold"/>
                <a:cs typeface="AvenirNext-DemiBold"/>
                <a:sym typeface="AvenirNext-DemiBold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YOLOv5 </a:t>
            </a:r>
            <a:r>
              <a:rPr lang="ko-KR" altLang="en-US" sz="2000" dirty="0"/>
              <a:t>는 </a:t>
            </a:r>
            <a:r>
              <a:rPr lang="en-US" altLang="ko-KR" sz="2000" dirty="0"/>
              <a:t>COCO </a:t>
            </a:r>
            <a:r>
              <a:rPr lang="ko-KR" altLang="en-US" sz="2000" dirty="0"/>
              <a:t>데이터 세트에서 사전 훈련된 객체 감지 모델이며</a:t>
            </a:r>
            <a:r>
              <a:rPr lang="en-US" altLang="ko-KR" sz="2000" dirty="0"/>
              <a:t>, </a:t>
            </a:r>
            <a:r>
              <a:rPr lang="ko-KR" altLang="en-US" sz="2000" dirty="0"/>
              <a:t>수천 시간의 연구 및 개발을 통해 학습한 교훈과 모범 사례를 통합하여 미래 비전 </a:t>
            </a:r>
            <a:r>
              <a:rPr lang="en-US" altLang="ko-KR" sz="2000" dirty="0"/>
              <a:t>AI </a:t>
            </a:r>
            <a:r>
              <a:rPr lang="ko-KR" altLang="en-US" sz="2000" dirty="0"/>
              <a:t>방법에 대한 </a:t>
            </a:r>
            <a:r>
              <a:rPr lang="en-US" altLang="ko-KR" sz="2000" dirty="0" err="1"/>
              <a:t>Ultralytics</a:t>
            </a:r>
            <a:r>
              <a:rPr lang="en-US" altLang="ko-KR" sz="2000" dirty="0"/>
              <a:t> </a:t>
            </a:r>
            <a:r>
              <a:rPr lang="ko-KR" altLang="en-US" sz="2000" dirty="0"/>
              <a:t>오픈 소스 연구를 나타냅니다</a:t>
            </a:r>
            <a:r>
              <a:rPr lang="en-US" altLang="ko-KR" sz="2000" dirty="0"/>
              <a:t>.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altLang="ko-KR" sz="2000" dirty="0"/>
              <a:t>COCO </a:t>
            </a:r>
            <a:r>
              <a:rPr lang="ko-KR" altLang="en-US" sz="2000" dirty="0"/>
              <a:t>데이터셋은 객체 탐지 </a:t>
            </a:r>
            <a:r>
              <a:rPr lang="en-US" altLang="ko-KR" sz="2000" dirty="0"/>
              <a:t>(object detection), </a:t>
            </a:r>
            <a:r>
              <a:rPr lang="ko-KR" altLang="en-US" sz="2000" dirty="0"/>
              <a:t>세그먼테이션 </a:t>
            </a:r>
            <a:r>
              <a:rPr lang="en-US" altLang="ko-KR" sz="2000" dirty="0"/>
              <a:t>(segmentation), </a:t>
            </a:r>
            <a:r>
              <a:rPr lang="ko-KR" altLang="en-US" sz="2000" dirty="0"/>
              <a:t>키포인트 탐지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keypoint</a:t>
            </a:r>
            <a:r>
              <a:rPr lang="en-US" altLang="ko-KR" sz="2000" dirty="0"/>
              <a:t> detection) </a:t>
            </a:r>
            <a:r>
              <a:rPr lang="ko-KR" altLang="en-US" sz="2000" dirty="0"/>
              <a:t>등의 컴퓨터 비전</a:t>
            </a:r>
            <a:r>
              <a:rPr lang="en-US" altLang="ko-KR" sz="2000" dirty="0"/>
              <a:t>(computer vision) </a:t>
            </a:r>
            <a:r>
              <a:rPr lang="ko-KR" altLang="en-US" sz="2000" dirty="0"/>
              <a:t>분야의 </a:t>
            </a:r>
            <a:r>
              <a:rPr lang="en-US" altLang="ko-KR" sz="2000" dirty="0"/>
              <a:t>task</a:t>
            </a:r>
            <a:r>
              <a:rPr lang="ko-KR" altLang="en-US" sz="2000" dirty="0"/>
              <a:t>를 목적으로 만들어진 데이터셋</a:t>
            </a:r>
            <a:endParaRPr lang="en-US" altLang="ko-KR" sz="2000" dirty="0"/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ko-KR" altLang="en-US" sz="2000" dirty="0"/>
              <a:t>다양한 </a:t>
            </a:r>
            <a:r>
              <a:rPr lang="ko-KR" altLang="en-US" sz="2000" dirty="0" err="1"/>
              <a:t>모델중</a:t>
            </a:r>
            <a:r>
              <a:rPr lang="ko-KR" altLang="en-US" sz="2000" dirty="0"/>
              <a:t> </a:t>
            </a:r>
            <a:r>
              <a:rPr lang="en-US" altLang="ko-KR" sz="2000" dirty="0"/>
              <a:t>yolov5s </a:t>
            </a:r>
            <a:r>
              <a:rPr lang="ko-KR" altLang="en-US" sz="2000" dirty="0"/>
              <a:t>모델 사용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21700282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</TotalTime>
  <Words>383</Words>
  <Application>Microsoft Office PowerPoint</Application>
  <PresentationFormat>와이드스크린</PresentationFormat>
  <Paragraphs>56</Paragraphs>
  <Slides>21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Arial Unicode MS</vt:lpstr>
      <vt:lpstr>Avenir Next Medium</vt:lpstr>
      <vt:lpstr>AvenirNext-DemiBold</vt:lpstr>
      <vt:lpstr>맑은 고딕</vt:lpstr>
      <vt:lpstr>Arial</vt:lpstr>
      <vt:lpstr>Calibri</vt:lpstr>
      <vt:lpstr>Calibri Light</vt:lpstr>
      <vt:lpstr>Corbel</vt:lpstr>
      <vt:lpstr>Wingdings</vt:lpstr>
      <vt:lpstr>Office 테마</vt:lpstr>
      <vt:lpstr>산학협력프로젝트   이든앤앨리스 마케팅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Pafy, Youtube API DATA </vt:lpstr>
      <vt:lpstr>OpenCV </vt:lpstr>
      <vt:lpstr>YoloV5 + CoCo dataset</vt:lpstr>
      <vt:lpstr>데이터 추출</vt:lpstr>
      <vt:lpstr>로그 데이터</vt:lpstr>
      <vt:lpstr>YoloV5를 이용한 Object Detection의 문제점</vt:lpstr>
      <vt:lpstr>PowerPoint 프레젠테이션</vt:lpstr>
      <vt:lpstr>예상되는 데이터 정리</vt:lpstr>
      <vt:lpstr>추가 학습</vt:lpstr>
      <vt:lpstr>PowerPoint 프레젠테이션</vt:lpstr>
      <vt:lpstr>Solution</vt:lpstr>
      <vt:lpstr>PowerPoint 프레젠테이션</vt:lpstr>
      <vt:lpstr>PowerPoint 프레젠테이션</vt:lpstr>
      <vt:lpstr>PowerPoint 프레젠테이션</vt:lpstr>
      <vt:lpstr>문제점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nicholas</dc:creator>
  <cp:lastModifiedBy>kim nicholas</cp:lastModifiedBy>
  <cp:revision>35</cp:revision>
  <dcterms:created xsi:type="dcterms:W3CDTF">2022-09-12T15:27:11Z</dcterms:created>
  <dcterms:modified xsi:type="dcterms:W3CDTF">2022-09-22T13:32:27Z</dcterms:modified>
</cp:coreProperties>
</file>